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1" r:id="rId3"/>
    <p:sldId id="259" r:id="rId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7EFBA9E2-0993-4985-B0FB-6F7CFC7785B9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429" y="4861235"/>
            <a:ext cx="5680444" cy="4605988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0824"/>
            <a:ext cx="3076977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650" y="9720824"/>
            <a:ext cx="3076976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EC6465E-D35A-4773-8A20-F8E825B9EA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01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6C61-3A89-4DB0-9DD2-CB7F7BDE17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81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18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50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92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30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95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4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08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9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23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51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39E5-9B1A-4EE6-B5A6-D669708E5560}" type="datetimeFigureOut">
              <a:rPr kumimoji="1" lang="ja-JP" altLang="en-US" smtClean="0"/>
              <a:t>2015/6/27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DDEC-25D8-47CE-AF4F-2259B0C74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23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323528" y="3538976"/>
            <a:ext cx="2736850" cy="4095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モトヤシータ゛4" pitchFamily="50" charset="-128"/>
                <a:ea typeface="モトヤシータ゛4" pitchFamily="50" charset="-128"/>
              </a:rPr>
              <a:t>生ゴミを細かく砕きます</a:t>
            </a:r>
            <a:endParaRPr lang="ja-JP" altLang="en-US" sz="1800" dirty="0">
              <a:solidFill>
                <a:schemeClr val="bg2">
                  <a:lumMod val="10000"/>
                </a:schemeClr>
              </a:solidFill>
              <a:latin typeface="モトヤシータ゛4" pitchFamily="50" charset="-128"/>
              <a:ea typeface="モトヤシータ゛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3568" y="188640"/>
            <a:ext cx="662473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生</a:t>
            </a:r>
            <a:r>
              <a:rPr lang="ja-JP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ゴミを使っての</a:t>
            </a:r>
            <a:endParaRPr lang="ja-JP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89387" y="836712"/>
            <a:ext cx="4987069" cy="9387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「堆肥</a:t>
            </a:r>
            <a:r>
              <a:rPr lang="ja-JP" altLang="en-US" sz="4800" b="1" kern="4000" spc="-2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」　</a:t>
            </a:r>
            <a:r>
              <a:rPr lang="ja-JP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作り</a:t>
            </a:r>
            <a:r>
              <a:rPr lang="ja-JP" altLang="en-US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     </a:t>
            </a:r>
            <a:r>
              <a:rPr lang="en-US" altLang="ja-JP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1/3</a:t>
            </a:r>
            <a:endParaRPr lang="ja-JP" alt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モトヤシータ゛6" pitchFamily="50" charset="-128"/>
              <a:ea typeface="モトヤシータ゛6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8965"/>
            <a:ext cx="2736304" cy="2052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40" y="4236690"/>
            <a:ext cx="3151584" cy="2363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テキスト ボックス 14"/>
          <p:cNvSpPr txBox="1"/>
          <p:nvPr/>
        </p:nvSpPr>
        <p:spPr>
          <a:xfrm>
            <a:off x="411163" y="4365625"/>
            <a:ext cx="1016000" cy="17272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l">
              <a:defRPr/>
            </a:pPr>
            <a:r>
              <a:rPr lang="ja-JP" altLang="en-US" sz="1800" dirty="0">
                <a:solidFill>
                  <a:schemeClr val="bg2">
                    <a:lumMod val="10000"/>
                  </a:schemeClr>
                </a:solidFill>
                <a:latin typeface="モトヤシータ゛4" pitchFamily="50" charset="-128"/>
                <a:ea typeface="モトヤシータ゛4" pitchFamily="50" charset="-128"/>
              </a:rPr>
              <a:t>・野菜の切れ端</a:t>
            </a:r>
            <a:endParaRPr lang="en-US" altLang="ja-JP" sz="1800" dirty="0">
              <a:solidFill>
                <a:schemeClr val="bg2">
                  <a:lumMod val="10000"/>
                </a:schemeClr>
              </a:solidFill>
              <a:latin typeface="モトヤシータ゛4" pitchFamily="50" charset="-128"/>
              <a:ea typeface="モトヤシータ゛4" pitchFamily="50" charset="-128"/>
            </a:endParaRPr>
          </a:p>
          <a:p>
            <a:pPr algn="l">
              <a:defRPr/>
            </a:pPr>
            <a:r>
              <a:rPr lang="ja-JP" altLang="en-US" sz="1800" dirty="0">
                <a:solidFill>
                  <a:schemeClr val="bg2">
                    <a:lumMod val="10000"/>
                  </a:schemeClr>
                </a:solidFill>
                <a:latin typeface="モトヤシータ゛4" pitchFamily="50" charset="-128"/>
                <a:ea typeface="モトヤシータ゛4" pitchFamily="50" charset="-128"/>
              </a:rPr>
              <a:t>・魚の骨など</a:t>
            </a:r>
            <a:endParaRPr lang="en-US" altLang="ja-JP" sz="1800" dirty="0">
              <a:solidFill>
                <a:schemeClr val="bg2">
                  <a:lumMod val="10000"/>
                </a:schemeClr>
              </a:solidFill>
              <a:latin typeface="モトヤシータ゛4" pitchFamily="50" charset="-128"/>
              <a:ea typeface="モトヤシータ゛4" pitchFamily="50" charset="-128"/>
            </a:endParaRPr>
          </a:p>
          <a:p>
            <a:pPr algn="l">
              <a:defRPr/>
            </a:pPr>
            <a:endParaRPr lang="ja-JP" altLang="en-US" sz="1800" dirty="0">
              <a:solidFill>
                <a:schemeClr val="bg2">
                  <a:lumMod val="10000"/>
                </a:schemeClr>
              </a:solidFill>
              <a:latin typeface="モトヤシータ゛4" pitchFamily="50" charset="-128"/>
              <a:ea typeface="モトヤシータ゛4" pitchFamily="50" charset="-128"/>
            </a:endParaRPr>
          </a:p>
        </p:txBody>
      </p:sp>
      <p:sp>
        <p:nvSpPr>
          <p:cNvPr id="17" name="曲折矢印 16"/>
          <p:cNvSpPr/>
          <p:nvPr/>
        </p:nvSpPr>
        <p:spPr>
          <a:xfrm rot="5400000">
            <a:off x="2898776" y="2656042"/>
            <a:ext cx="1270000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 t="5595" r="70" b="1364"/>
          <a:stretch/>
        </p:blipFill>
        <p:spPr>
          <a:xfrm>
            <a:off x="5868144" y="3933056"/>
            <a:ext cx="3004144" cy="2663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2" t="23178" r="23310" b="3556"/>
          <a:stretch/>
        </p:blipFill>
        <p:spPr>
          <a:xfrm>
            <a:off x="3995936" y="2083574"/>
            <a:ext cx="2166441" cy="272698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右矢印 18"/>
          <p:cNvSpPr/>
          <p:nvPr/>
        </p:nvSpPr>
        <p:spPr>
          <a:xfrm>
            <a:off x="4787900" y="5732463"/>
            <a:ext cx="9366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0" name="サブタイトル 4"/>
          <p:cNvSpPr txBox="1">
            <a:spLocks/>
          </p:cNvSpPr>
          <p:nvPr/>
        </p:nvSpPr>
        <p:spPr>
          <a:xfrm>
            <a:off x="6291167" y="3434356"/>
            <a:ext cx="2624137" cy="4111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1800" dirty="0" smtClean="0">
                <a:solidFill>
                  <a:schemeClr val="bg2">
                    <a:lumMod val="10000"/>
                  </a:schemeClr>
                </a:solidFill>
                <a:latin typeface="モトヤシータ゛4" pitchFamily="50" charset="-128"/>
                <a:ea typeface="モトヤシータ゛4" pitchFamily="50" charset="-128"/>
              </a:rPr>
              <a:t>EM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モトヤシータ゛4" pitchFamily="50" charset="-128"/>
                <a:ea typeface="モトヤシータ゛4" pitchFamily="50" charset="-128"/>
              </a:rPr>
              <a:t>菌を混ぜ合わせます</a:t>
            </a:r>
            <a:endParaRPr lang="ja-JP" altLang="en-US" sz="1800" dirty="0">
              <a:solidFill>
                <a:schemeClr val="bg2">
                  <a:lumMod val="10000"/>
                </a:schemeClr>
              </a:solidFill>
              <a:latin typeface="モトヤシータ゛4" pitchFamily="50" charset="-128"/>
              <a:ea typeface="モトヤシータ゛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31993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34" y="3896310"/>
            <a:ext cx="2659046" cy="174785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27586" y="188640"/>
            <a:ext cx="668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堆肥作り</a:t>
            </a:r>
            <a:r>
              <a:rPr kumimoji="1" lang="ja-JP" altLang="en-US" sz="4000" dirty="0" smtClean="0">
                <a:solidFill>
                  <a:srgbClr val="66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職員の作業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手順</a:t>
            </a:r>
            <a:endParaRPr kumimoji="1" lang="ja-JP" altLang="en-US" sz="3000" dirty="0">
              <a:solidFill>
                <a:srgbClr val="002060"/>
              </a:solidFill>
              <a:latin typeface="HGP創英角ﾎﾟｯﾌﾟ体" panose="040B0A00000000000000" pitchFamily="50" charset="-128"/>
              <a:ea typeface="モトヤシータ゛6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16021" r="23079" b="5340"/>
          <a:stretch/>
        </p:blipFill>
        <p:spPr>
          <a:xfrm>
            <a:off x="6111186" y="3896309"/>
            <a:ext cx="2759213" cy="198663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2654417" cy="176628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95" y="1556792"/>
            <a:ext cx="2647597" cy="176174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77" y="1281684"/>
            <a:ext cx="2634994" cy="175336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5" y="3896310"/>
            <a:ext cx="2640011" cy="17566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1520" y="896526"/>
            <a:ext cx="272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dirty="0" smtClean="0">
                <a:solidFill>
                  <a:srgbClr val="FF0000"/>
                </a:solidFill>
              </a:rPr>
              <a:t>今月の職員当番集合！！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3174523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</a:rPr>
              <a:t>１．先月作った堆肥土を混ぜ合わせ、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/>
            </a:r>
            <a:br>
              <a:rPr kumimoji="1" lang="en-US" altLang="ja-JP" sz="1400" dirty="0" smtClean="0">
                <a:solidFill>
                  <a:srgbClr val="002060"/>
                </a:solidFill>
              </a:rPr>
            </a:br>
            <a:r>
              <a:rPr kumimoji="1" lang="ja-JP" altLang="en-US" sz="1400" dirty="0" smtClean="0">
                <a:solidFill>
                  <a:srgbClr val="002060"/>
                </a:solidFill>
              </a:rPr>
              <a:t>　　土を均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>(</a:t>
            </a:r>
            <a:r>
              <a:rPr kumimoji="1" lang="ja-JP" altLang="en-US" sz="1400" dirty="0" smtClean="0">
                <a:solidFill>
                  <a:srgbClr val="002060"/>
                </a:solidFill>
              </a:rPr>
              <a:t>なら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>)</a:t>
            </a:r>
            <a:r>
              <a:rPr kumimoji="1" lang="ja-JP" altLang="en-US" sz="1400" dirty="0" smtClean="0">
                <a:solidFill>
                  <a:srgbClr val="002060"/>
                </a:solidFill>
              </a:rPr>
              <a:t>します。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30380" y="3214666"/>
            <a:ext cx="276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</a:rPr>
              <a:t>２．先月練成会の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>EM</a:t>
            </a:r>
            <a:r>
              <a:rPr kumimoji="1" lang="ja-JP" altLang="en-US" sz="1400" dirty="0" smtClean="0">
                <a:solidFill>
                  <a:srgbClr val="002060"/>
                </a:solidFill>
              </a:rPr>
              <a:t>菌を含んだ</a:t>
            </a:r>
            <a:r>
              <a:rPr kumimoji="1" lang="en-US" altLang="ja-JP" sz="1400" dirty="0" smtClean="0">
                <a:solidFill>
                  <a:srgbClr val="002060"/>
                </a:solidFill>
              </a:rPr>
              <a:t/>
            </a:r>
            <a:br>
              <a:rPr kumimoji="1" lang="en-US" altLang="ja-JP" sz="1400" dirty="0" smtClean="0">
                <a:solidFill>
                  <a:srgbClr val="002060"/>
                </a:solidFill>
              </a:rPr>
            </a:br>
            <a:r>
              <a:rPr kumimoji="1" lang="ja-JP" altLang="en-US" sz="1400" dirty="0" smtClean="0">
                <a:solidFill>
                  <a:srgbClr val="002060"/>
                </a:solidFill>
              </a:rPr>
              <a:t>　　残飯を用意します。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80282" y="3436133"/>
            <a:ext cx="305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</a:rPr>
              <a:t>３．先月の堆肥土に残飯を入れます。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5754" y="5797364"/>
            <a:ext cx="479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</a:rPr>
              <a:t>４．さらに土をかぶせ、混ぜ合わせて</a:t>
            </a:r>
            <a:r>
              <a:rPr lang="ja-JP" altLang="en-US" sz="1400" dirty="0">
                <a:solidFill>
                  <a:srgbClr val="002060"/>
                </a:solidFill>
              </a:rPr>
              <a:t>均</a:t>
            </a:r>
            <a:r>
              <a:rPr lang="en-US" altLang="ja-JP" sz="1400" dirty="0">
                <a:solidFill>
                  <a:srgbClr val="002060"/>
                </a:solidFill>
              </a:rPr>
              <a:t>(</a:t>
            </a:r>
            <a:r>
              <a:rPr lang="ja-JP" altLang="en-US" sz="1400" dirty="0">
                <a:solidFill>
                  <a:srgbClr val="002060"/>
                </a:solidFill>
              </a:rPr>
              <a:t>なら</a:t>
            </a:r>
            <a:r>
              <a:rPr lang="en-US" altLang="ja-JP" sz="1400" dirty="0">
                <a:solidFill>
                  <a:srgbClr val="002060"/>
                </a:solidFill>
              </a:rPr>
              <a:t>)</a:t>
            </a:r>
            <a:r>
              <a:rPr lang="ja-JP" altLang="en-US" sz="1400" dirty="0">
                <a:solidFill>
                  <a:srgbClr val="002060"/>
                </a:solidFill>
              </a:rPr>
              <a:t>します。</a:t>
            </a:r>
          </a:p>
          <a:p>
            <a:r>
              <a:rPr kumimoji="1" lang="ja-JP" altLang="en-US" sz="1400" dirty="0" smtClean="0">
                <a:solidFill>
                  <a:srgbClr val="002060"/>
                </a:solidFill>
              </a:rPr>
              <a:t>　　最後に土を上にかぶせ、臭いを防ぎます。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25958" y="5955603"/>
            <a:ext cx="2764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</a:rPr>
              <a:t>５．完成した堆肥土が</a:t>
            </a:r>
            <a:r>
              <a:rPr kumimoji="1" lang="ja-JP" altLang="en-US" sz="1400" dirty="0" err="1" smtClean="0">
                <a:solidFill>
                  <a:srgbClr val="002060"/>
                </a:solidFill>
              </a:rPr>
              <a:t>固まらな</a:t>
            </a:r>
            <a:r>
              <a:rPr kumimoji="1" lang="ja-JP" altLang="en-US" sz="1400" dirty="0" smtClean="0">
                <a:solidFill>
                  <a:srgbClr val="002060"/>
                </a:solidFill>
              </a:rPr>
              <a:t>　　　</a:t>
            </a:r>
            <a:endParaRPr kumimoji="1" lang="en-US" altLang="ja-JP" sz="1400" dirty="0" smtClean="0">
              <a:solidFill>
                <a:srgbClr val="002060"/>
              </a:solidFill>
            </a:endParaRPr>
          </a:p>
          <a:p>
            <a:r>
              <a:rPr lang="ja-JP" altLang="en-US" sz="1400" dirty="0">
                <a:solidFill>
                  <a:srgbClr val="002060"/>
                </a:solidFill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</a:rPr>
              <a:t>　</a:t>
            </a:r>
            <a:r>
              <a:rPr kumimoji="1" lang="ja-JP" altLang="en-US" sz="1400" dirty="0" smtClean="0">
                <a:solidFill>
                  <a:srgbClr val="002060"/>
                </a:solidFill>
              </a:rPr>
              <a:t>いよう、１ヶ月間常に土の</a:t>
            </a:r>
            <a:endParaRPr kumimoji="1" lang="en-US" altLang="ja-JP" sz="1400" dirty="0" smtClean="0">
              <a:solidFill>
                <a:srgbClr val="002060"/>
              </a:solidFill>
            </a:endParaRPr>
          </a:p>
          <a:p>
            <a:r>
              <a:rPr lang="ja-JP" altLang="en-US" sz="1400" dirty="0">
                <a:solidFill>
                  <a:srgbClr val="002060"/>
                </a:solidFill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</a:rPr>
              <a:t>　</a:t>
            </a:r>
            <a:r>
              <a:rPr kumimoji="1" lang="ja-JP" altLang="en-US" sz="1400" dirty="0" smtClean="0">
                <a:solidFill>
                  <a:srgbClr val="002060"/>
                </a:solidFill>
              </a:rPr>
              <a:t>状態を見て管理</a:t>
            </a:r>
            <a:r>
              <a:rPr lang="ja-JP" altLang="en-US" sz="1400" dirty="0" smtClean="0">
                <a:solidFill>
                  <a:srgbClr val="002060"/>
                </a:solidFill>
              </a:rPr>
              <a:t>します。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68343" y="325553"/>
            <a:ext cx="1238023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ja-JP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2/3</a:t>
            </a:r>
            <a:endParaRPr lang="ja-JP" alt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モトヤシータ゛6" pitchFamily="50" charset="-128"/>
              <a:ea typeface="モトヤシータ゛6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629103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67544" y="188640"/>
            <a:ext cx="845738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生ゴミを使って</a:t>
            </a:r>
            <a:r>
              <a:rPr lang="ja-JP" altLang="en-US" sz="4000" b="1" spc="1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の</a:t>
            </a:r>
            <a:r>
              <a:rPr lang="ja-JP" altLang="en-US" sz="4000" b="1" spc="5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「</a:t>
            </a:r>
            <a:r>
              <a:rPr lang="ja-JP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堆肥</a:t>
            </a:r>
            <a:r>
              <a:rPr lang="ja-JP" altLang="en-US" sz="4000" b="1" spc="1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」</a:t>
            </a:r>
            <a:r>
              <a:rPr lang="ja-JP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作り   　  </a:t>
            </a:r>
            <a:r>
              <a:rPr lang="ja-JP" alt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３</a:t>
            </a:r>
            <a:r>
              <a:rPr lang="en-US" altLang="ja-JP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/</a:t>
            </a:r>
            <a:r>
              <a:rPr lang="ja-JP" alt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モトヤシータ゛6" pitchFamily="50" charset="-128"/>
                <a:ea typeface="モトヤシータ゛6" pitchFamily="50" charset="-128"/>
              </a:rPr>
              <a:t>３</a:t>
            </a:r>
            <a:endParaRPr lang="ja-JP" alt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サブタイトル 4"/>
          <p:cNvSpPr txBox="1">
            <a:spLocks/>
          </p:cNvSpPr>
          <p:nvPr/>
        </p:nvSpPr>
        <p:spPr>
          <a:xfrm>
            <a:off x="163513" y="5405438"/>
            <a:ext cx="2778125" cy="7604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モトヤシータ゛4" pitchFamily="50" charset="-128"/>
                <a:ea typeface="モトヤシータ゛4" pitchFamily="50" charset="-128"/>
              </a:rPr>
              <a:t>生ゴミと</a:t>
            </a:r>
            <a:r>
              <a:rPr lang="en-US" altLang="ja-JP" sz="1800" dirty="0" smtClean="0">
                <a:solidFill>
                  <a:schemeClr val="bg2">
                    <a:lumMod val="10000"/>
                  </a:schemeClr>
                </a:solidFill>
                <a:latin typeface="モトヤシータ゛4" pitchFamily="50" charset="-128"/>
                <a:ea typeface="モトヤシータ゛4" pitchFamily="50" charset="-128"/>
              </a:rPr>
              <a:t>EM</a:t>
            </a: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モトヤシータ゛4" pitchFamily="50" charset="-128"/>
                <a:ea typeface="モトヤシータ゛4" pitchFamily="50" charset="-128"/>
              </a:rPr>
              <a:t>菌を混ぜて</a:t>
            </a:r>
            <a:endParaRPr lang="en-US" altLang="ja-JP" sz="1800" dirty="0" smtClean="0">
              <a:solidFill>
                <a:schemeClr val="bg2">
                  <a:lumMod val="10000"/>
                </a:schemeClr>
              </a:solidFill>
              <a:latin typeface="モトヤシータ゛4" pitchFamily="50" charset="-128"/>
              <a:ea typeface="モトヤシータ゛4" pitchFamily="50" charset="-128"/>
            </a:endParaRPr>
          </a:p>
          <a:p>
            <a:pPr>
              <a:defRPr/>
            </a:pPr>
            <a:r>
              <a:rPr lang="ja-JP" altLang="en-US" sz="1800" dirty="0" smtClean="0">
                <a:solidFill>
                  <a:schemeClr val="bg2">
                    <a:lumMod val="10000"/>
                  </a:schemeClr>
                </a:solidFill>
                <a:latin typeface="モトヤシータ゛4" pitchFamily="50" charset="-128"/>
                <a:ea typeface="モトヤシータ゛4" pitchFamily="50" charset="-128"/>
              </a:rPr>
              <a:t>できた堆肥をまいてます</a:t>
            </a:r>
            <a:endParaRPr lang="ja-JP" altLang="en-US" sz="1800" dirty="0">
              <a:solidFill>
                <a:schemeClr val="bg2">
                  <a:lumMod val="10000"/>
                </a:schemeClr>
              </a:solidFill>
              <a:latin typeface="モトヤシータ゛4" pitchFamily="50" charset="-128"/>
              <a:ea typeface="モトヤシータ゛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5" y="2062824"/>
            <a:ext cx="2484276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31" y="1124744"/>
            <a:ext cx="3568613" cy="2676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31" y="4059231"/>
            <a:ext cx="3924436" cy="2609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6276975" y="1038225"/>
            <a:ext cx="7381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800" dirty="0">
                <a:latin typeface="モトヤシータ゛4" pitchFamily="50" charset="-128"/>
                <a:ea typeface="モトヤシータ゛4" pitchFamily="50" charset="-128"/>
              </a:rPr>
              <a:t>大阪教化部特製の堆肥です</a:t>
            </a:r>
            <a:endParaRPr lang="en-US" altLang="ja-JP" sz="1800" dirty="0">
              <a:latin typeface="モトヤシータ゛4" pitchFamily="50" charset="-128"/>
              <a:ea typeface="モトヤシータ゛4" pitchFamily="50" charset="-128"/>
            </a:endParaRPr>
          </a:p>
          <a:p>
            <a:pPr algn="l" eaLnBrk="1" hangingPunct="1"/>
            <a:endParaRPr lang="ja-JP" altLang="en-US" sz="1800" dirty="0">
              <a:latin typeface="モトヤシータ゛4" pitchFamily="50" charset="-128"/>
              <a:ea typeface="モトヤシータ゛4" pitchFamily="50" charset="-128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4451350" y="4149725"/>
            <a:ext cx="46196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800" dirty="0">
                <a:latin typeface="モトヤシータ゛4" pitchFamily="50" charset="-128"/>
                <a:ea typeface="モトヤシータ゛4" pitchFamily="50" charset="-128"/>
              </a:rPr>
              <a:t>共生の森にて有効利用！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2085975"/>
            <a:ext cx="184626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505325"/>
            <a:ext cx="13366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二方向矢印 16"/>
          <p:cNvSpPr/>
          <p:nvPr/>
        </p:nvSpPr>
        <p:spPr>
          <a:xfrm rot="10800000">
            <a:off x="1193800" y="1038225"/>
            <a:ext cx="1693863" cy="93662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1021075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119</Words>
  <Application>Microsoft Office PowerPoint</Application>
  <PresentationFormat>画面に合わせる (4:3)</PresentationFormat>
  <Paragraphs>23</Paragraphs>
  <Slides>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jim06</dc:creator>
  <cp:lastModifiedBy>須藤雅美</cp:lastModifiedBy>
  <cp:revision>8</cp:revision>
  <cp:lastPrinted>2015-06-16T05:06:27Z</cp:lastPrinted>
  <dcterms:created xsi:type="dcterms:W3CDTF">2015-02-14T05:32:41Z</dcterms:created>
  <dcterms:modified xsi:type="dcterms:W3CDTF">2015-06-27T01:34:33Z</dcterms:modified>
</cp:coreProperties>
</file>